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65" r:id="rId6"/>
    <p:sldId id="266" r:id="rId7"/>
    <p:sldId id="267" r:id="rId8"/>
    <p:sldId id="268" r:id="rId9"/>
    <p:sldId id="269" r:id="rId10"/>
    <p:sldId id="270" r:id="rId11"/>
    <p:sldId id="271" r:id="rId12"/>
    <p:sldId id="272" r:id="rId13"/>
    <p:sldId id="273" r:id="rId14"/>
    <p:sldId id="274" r:id="rId15"/>
    <p:sldId id="279" r:id="rId16"/>
    <p:sldId id="285" r:id="rId17"/>
    <p:sldId id="280" r:id="rId18"/>
    <p:sldId id="281" r:id="rId19"/>
    <p:sldId id="282" r:id="rId20"/>
    <p:sldId id="283" r:id="rId21"/>
    <p:sldId id="284" r:id="rId22"/>
    <p:sldId id="277" r:id="rId23"/>
    <p:sldId id="275" r:id="rId24"/>
    <p:sldId id="278" r:id="rId25"/>
    <p:sldId id="276" r:id="rId26"/>
    <p:sldId id="263"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855"/>
    <a:srgbClr val="0E52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2194" autoAdjust="0"/>
    <p:restoredTop sz="94660"/>
  </p:normalViewPr>
  <p:slideViewPr>
    <p:cSldViewPr snapToGrid="0" snapToObjects="1">
      <p:cViewPr varScale="1">
        <p:scale>
          <a:sx n="65" d="100"/>
          <a:sy n="65" d="100"/>
        </p:scale>
        <p:origin x="216" y="1224"/>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tiff>
</file>

<file path=ppt/media/image2.png>
</file>

<file path=ppt/media/image3.png>
</file>

<file path=ppt/media/image4.png>
</file>

<file path=ppt/media/image5.png>
</file>

<file path=ppt/media/image6.png>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Big Data Analytics - Title Slide - Background.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968" cy="5143500"/>
          </a:xfrm>
          <a:prstGeom prst="rect">
            <a:avLst/>
          </a:prstGeom>
        </p:spPr>
      </p:pic>
      <p:sp>
        <p:nvSpPr>
          <p:cNvPr id="2" name="Title 1"/>
          <p:cNvSpPr>
            <a:spLocks noGrp="1"/>
          </p:cNvSpPr>
          <p:nvPr>
            <p:ph type="ctrTitle"/>
          </p:nvPr>
        </p:nvSpPr>
        <p:spPr>
          <a:xfrm>
            <a:off x="309880" y="368459"/>
            <a:ext cx="7772400" cy="759301"/>
          </a:xfrm>
        </p:spPr>
        <p:txBody>
          <a:bodyPr>
            <a:normAutofit/>
          </a:bodyPr>
          <a:lstStyle>
            <a:lvl1pPr algn="l">
              <a:defRPr sz="3200" b="1">
                <a:solidFill>
                  <a:srgbClr val="136855"/>
                </a:solidFill>
              </a:defRPr>
            </a:lvl1pPr>
          </a:lstStyle>
          <a:p>
            <a:r>
              <a:rPr lang="en-US" dirty="0"/>
              <a:t>Click to edit Master title style</a:t>
            </a:r>
          </a:p>
        </p:txBody>
      </p:sp>
      <p:sp>
        <p:nvSpPr>
          <p:cNvPr id="3" name="Subtitle 2"/>
          <p:cNvSpPr>
            <a:spLocks noGrp="1"/>
          </p:cNvSpPr>
          <p:nvPr>
            <p:ph type="subTitle" idx="1"/>
          </p:nvPr>
        </p:nvSpPr>
        <p:spPr>
          <a:xfrm>
            <a:off x="309880" y="1145858"/>
            <a:ext cx="3906520" cy="1314450"/>
          </a:xfrm>
        </p:spPr>
        <p:txBody>
          <a:bodyPr>
            <a:normAutofit/>
          </a:bodyPr>
          <a:lstStyle>
            <a:lvl1pPr marL="0" indent="0" algn="l">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40360" y="4767263"/>
            <a:ext cx="2133600" cy="273844"/>
          </a:xfrm>
        </p:spPr>
        <p:txBody>
          <a:bodyPr/>
          <a:lstStyle>
            <a:lvl1pPr algn="l">
              <a:defRPr/>
            </a:lvl1pPr>
          </a:lstStyle>
          <a:p>
            <a:fld id="{AF88E988-FB04-AB4E-BE5A-59F242AF7F7A}" type="slidenum">
              <a:rPr lang="en-US" smtClean="0"/>
              <a:pPr/>
              <a:t>‹#›</a:t>
            </a:fld>
            <a:endParaRPr lang="en-US" dirty="0"/>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Big Data Analytics - Slide Backgrounds_Artboard 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2223" cy="5143500"/>
          </a:xfrm>
          <a:prstGeom prst="rect">
            <a:avLst/>
          </a:prstGeom>
        </p:spPr>
      </p:pic>
      <p:sp>
        <p:nvSpPr>
          <p:cNvPr id="2" name="Title 1"/>
          <p:cNvSpPr>
            <a:spLocks noGrp="1"/>
          </p:cNvSpPr>
          <p:nvPr>
            <p:ph type="title"/>
          </p:nvPr>
        </p:nvSpPr>
        <p:spPr>
          <a:xfrm>
            <a:off x="1717040" y="205979"/>
            <a:ext cx="6969760" cy="857250"/>
          </a:xfrm>
        </p:spPr>
        <p:txBody>
          <a:bodyPr>
            <a:normAutofit/>
          </a:bodyPr>
          <a:lstStyle>
            <a:lvl1pPr algn="l">
              <a:defRPr sz="2800" b="1">
                <a:solidFill>
                  <a:srgbClr val="136855"/>
                </a:solidFill>
              </a:defRPr>
            </a:lvl1pPr>
          </a:lstStyle>
          <a:p>
            <a:r>
              <a:rPr lang="en-US" dirty="0"/>
              <a:t>Click to edit Master title style</a:t>
            </a:r>
          </a:p>
        </p:txBody>
      </p:sp>
      <p:sp>
        <p:nvSpPr>
          <p:cNvPr id="3" name="Content Placeholder 2"/>
          <p:cNvSpPr>
            <a:spLocks noGrp="1"/>
          </p:cNvSpPr>
          <p:nvPr>
            <p:ph idx="1"/>
          </p:nvPr>
        </p:nvSpPr>
        <p:spPr>
          <a:xfrm>
            <a:off x="1717040" y="1200151"/>
            <a:ext cx="6969760" cy="3394472"/>
          </a:xfrm>
        </p:spPr>
        <p:txBody>
          <a:bodyPr>
            <a:normAutofit/>
          </a:bodyPr>
          <a:lstStyle>
            <a:lvl1pPr>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lvl1pPr>
              <a:defRPr b="1"/>
            </a:lvl1pPr>
          </a:lstStyle>
          <a:p>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Big Data Analytics - Slide Backgrounds_Artboard 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295593" y="2042399"/>
            <a:ext cx="5724207" cy="1021556"/>
          </a:xfrm>
        </p:spPr>
        <p:txBody>
          <a:bodyPr anchor="t">
            <a:noAutofit/>
          </a:bodyPr>
          <a:lstStyle>
            <a:lvl1pPr algn="l">
              <a:defRPr sz="28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295593" y="3200400"/>
            <a:ext cx="7772400" cy="82296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5" name="Picture 14" descr="Big Data Analytics - Slide Backgrounds_Artboard 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11" name="Content Placeholder 2"/>
          <p:cNvSpPr>
            <a:spLocks noGrp="1"/>
          </p:cNvSpPr>
          <p:nvPr>
            <p:ph sz="half" idx="10"/>
          </p:nvPr>
        </p:nvSpPr>
        <p:spPr>
          <a:xfrm>
            <a:off x="355600" y="1151335"/>
            <a:ext cx="376936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5191760" y="1151336"/>
            <a:ext cx="338328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
        <p:nvSpPr>
          <p:cNvPr id="5" name="Text Placeholder 4"/>
          <p:cNvSpPr>
            <a:spLocks noGrp="1"/>
          </p:cNvSpPr>
          <p:nvPr>
            <p:ph type="body" sz="quarter" idx="3"/>
          </p:nvPr>
        </p:nvSpPr>
        <p:spPr>
          <a:xfrm>
            <a:off x="5191761" y="528321"/>
            <a:ext cx="338328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4"/>
          <p:cNvSpPr>
            <a:spLocks noGrp="1"/>
          </p:cNvSpPr>
          <p:nvPr>
            <p:ph type="body" sz="quarter" idx="13"/>
          </p:nvPr>
        </p:nvSpPr>
        <p:spPr>
          <a:xfrm>
            <a:off x="355600" y="528321"/>
            <a:ext cx="376936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48682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pic>
        <p:nvPicPr>
          <p:cNvPr id="4" name="Picture 3" descr="Big Data Analytics - Slide Backgrounds_Artboard 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11" name="Content Placeholder 2"/>
          <p:cNvSpPr>
            <a:spLocks noGrp="1"/>
          </p:cNvSpPr>
          <p:nvPr>
            <p:ph sz="half" idx="10"/>
          </p:nvPr>
        </p:nvSpPr>
        <p:spPr>
          <a:xfrm>
            <a:off x="355600" y="379175"/>
            <a:ext cx="8402320" cy="1998265"/>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355600" y="2794001"/>
            <a:ext cx="8402320" cy="1973262"/>
          </a:xfrm>
        </p:spPr>
        <p:txBody>
          <a:bodyPr>
            <a:normAutofit/>
          </a:bodyPr>
          <a:lstStyle>
            <a:lvl1pPr>
              <a:defRPr sz="1600">
                <a:solidFill>
                  <a:srgbClr val="FFFFFF"/>
                </a:solidFill>
              </a:defRPr>
            </a:lvl1pPr>
            <a:lvl2pPr>
              <a:defRPr sz="1600">
                <a:solidFill>
                  <a:srgbClr val="FFFFFF"/>
                </a:solidFill>
              </a:defRPr>
            </a:lvl2pPr>
            <a:lvl3pPr>
              <a:defRPr sz="1600">
                <a:solidFill>
                  <a:srgbClr val="FFFFFF"/>
                </a:solidFill>
              </a:defRPr>
            </a:lvl3pPr>
            <a:lvl4pPr>
              <a:defRPr sz="1600">
                <a:solidFill>
                  <a:srgbClr val="FFFFFF"/>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056948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Main Point">
    <p:spTree>
      <p:nvGrpSpPr>
        <p:cNvPr id="1" name=""/>
        <p:cNvGrpSpPr/>
        <p:nvPr/>
      </p:nvGrpSpPr>
      <p:grpSpPr>
        <a:xfrm>
          <a:off x="0" y="0"/>
          <a:ext cx="0" cy="0"/>
          <a:chOff x="0" y="0"/>
          <a:chExt cx="0" cy="0"/>
        </a:xfrm>
      </p:grpSpPr>
      <p:pic>
        <p:nvPicPr>
          <p:cNvPr id="8" name="Picture 7" descr="Big Data Analytics - Slide Backgrounds_Artboard 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863600" y="843280"/>
            <a:ext cx="7416800" cy="3403600"/>
          </a:xfrm>
        </p:spPr>
        <p:txBody>
          <a:bodyPr>
            <a:normAutofit/>
          </a:bodyPr>
          <a:lstStyle>
            <a:lvl1pPr>
              <a:defRPr sz="2800"/>
            </a:lvl1pPr>
          </a:lstStyle>
          <a:p>
            <a:r>
              <a:rPr lang="en-US" dirty="0"/>
              <a:t>Click to edit Master title style</a:t>
            </a:r>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ast Slide">
    <p:spTree>
      <p:nvGrpSpPr>
        <p:cNvPr id="1" name=""/>
        <p:cNvGrpSpPr/>
        <p:nvPr/>
      </p:nvGrpSpPr>
      <p:grpSpPr>
        <a:xfrm>
          <a:off x="0" y="0"/>
          <a:ext cx="0" cy="0"/>
          <a:chOff x="0" y="0"/>
          <a:chExt cx="0" cy="0"/>
        </a:xfrm>
      </p:grpSpPr>
      <p:pic>
        <p:nvPicPr>
          <p:cNvPr id="6" name="Picture 5" descr="Big Data Analytics - Slide Backgrounds_Artboard 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5" name="TextBox 4"/>
          <p:cNvSpPr txBox="1"/>
          <p:nvPr userDrawn="1"/>
        </p:nvSpPr>
        <p:spPr>
          <a:xfrm>
            <a:off x="3413760" y="914400"/>
            <a:ext cx="5120640" cy="2031325"/>
          </a:xfrm>
          <a:prstGeom prst="rect">
            <a:avLst/>
          </a:prstGeom>
          <a:noFill/>
        </p:spPr>
        <p:txBody>
          <a:bodyPr wrap="square" rtlCol="0">
            <a:spAutoFit/>
          </a:bodyPr>
          <a:lstStyle/>
          <a:p>
            <a:r>
              <a:rPr lang="en-US" sz="1400" dirty="0">
                <a:solidFill>
                  <a:schemeClr val="tx1">
                    <a:lumMod val="65000"/>
                    <a:lumOff val="35000"/>
                  </a:schemeClr>
                </a:solidFil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a:t>
            </a:r>
            <a:r>
              <a:rPr lang="en-US" sz="1400" dirty="0" err="1">
                <a:solidFill>
                  <a:schemeClr val="tx1">
                    <a:lumMod val="65000"/>
                    <a:lumOff val="35000"/>
                  </a:schemeClr>
                </a:solidFill>
              </a:rPr>
              <a:t>ccecrsdv@mcmaster.ca</a:t>
            </a:r>
            <a:r>
              <a:rPr lang="en-US" sz="1400" dirty="0">
                <a:solidFill>
                  <a:schemeClr val="tx1">
                    <a:lumMod val="65000"/>
                    <a:lumOff val="35000"/>
                  </a:schemeClr>
                </a:solidFill>
              </a:rPr>
              <a:t>.</a:t>
            </a:r>
          </a:p>
        </p:txBody>
      </p:sp>
    </p:spTree>
    <p:extLst>
      <p:ext uri="{BB962C8B-B14F-4D97-AF65-F5344CB8AC3E}">
        <p14:creationId xmlns:p14="http://schemas.microsoft.com/office/powerpoint/2010/main" val="24582939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3/9/19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60" r:id="rId4"/>
    <p:sldLayoutId id="2147493464" r:id="rId5"/>
    <p:sldLayoutId id="2147493461" r:id="rId6"/>
    <p:sldLayoutId id="2147493462" r:id="rId7"/>
    <p:sldLayoutId id="2147493465"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cikit-learn.org/stable/modules/classes.html#module-sklearn.manifol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CA" dirty="0"/>
              <a:t>Dimensionality Reduction</a:t>
            </a:r>
            <a:endParaRPr lang="en-US" dirty="0"/>
          </a:p>
        </p:txBody>
      </p:sp>
      <p:sp>
        <p:nvSpPr>
          <p:cNvPr id="3" name="Subtitle 2"/>
          <p:cNvSpPr>
            <a:spLocks noGrp="1"/>
          </p:cNvSpPr>
          <p:nvPr>
            <p:ph type="subTitle" idx="1"/>
          </p:nvPr>
        </p:nvSpPr>
        <p:spPr/>
        <p:txBody>
          <a:bodyPr>
            <a:normAutofit/>
          </a:bodyPr>
          <a:lstStyle/>
          <a:p>
            <a:endParaRPr lang="en-CA" sz="1200" dirty="0"/>
          </a:p>
          <a:p>
            <a:endParaRPr lang="en-CA" sz="1200" dirty="0"/>
          </a:p>
        </p:txBody>
      </p:sp>
    </p:spTree>
    <p:extLst>
      <p:ext uri="{BB962C8B-B14F-4D97-AF65-F5344CB8AC3E}">
        <p14:creationId xmlns:p14="http://schemas.microsoft.com/office/powerpoint/2010/main" val="377483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Analysis</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a:t>PCA </a:t>
            </a:r>
          </a:p>
          <a:p>
            <a:r>
              <a:rPr lang="en-CA" dirty="0"/>
              <a:t>Optimal (in the sense of min. sum of square of errors). </a:t>
            </a:r>
          </a:p>
          <a:p>
            <a:r>
              <a:rPr lang="en-CA" dirty="0"/>
              <a:t>It obtains max variance projection by finding orthogonal </a:t>
            </a:r>
          </a:p>
          <a:p>
            <a:r>
              <a:rPr lang="en-CA" dirty="0"/>
              <a:t>linear combinations of the original variables. </a:t>
            </a:r>
          </a:p>
          <a:p>
            <a:r>
              <a:rPr lang="en-CA" dirty="0"/>
              <a:t>It mainly rotates the coordinates ( for zero mean data) to find new axes that have the max variance. </a:t>
            </a:r>
          </a:p>
          <a:p>
            <a:r>
              <a:rPr lang="en-CA" dirty="0"/>
              <a:t>It de-correlates the axes. For unimodal Gaussian data this will amount to finding independent axes. </a:t>
            </a:r>
          </a:p>
          <a:p>
            <a:r>
              <a:rPr lang="en-CA" dirty="0"/>
              <a:t>For data that doesn’t follow this distribution, the axes may not necessarily be independent. </a:t>
            </a:r>
          </a:p>
          <a:p>
            <a:r>
              <a:rPr lang="en-CA" dirty="0"/>
              <a:t>The PC’s may not be the best for discriminating between classes. </a:t>
            </a:r>
          </a:p>
          <a:p>
            <a:endParaRPr lang="en-CA" dirty="0"/>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288691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Analysis</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a:t>PCA </a:t>
            </a:r>
          </a:p>
          <a:p>
            <a:r>
              <a:rPr lang="en-CA" dirty="0"/>
              <a:t>Standardize the data.</a:t>
            </a:r>
          </a:p>
          <a:p>
            <a:r>
              <a:rPr lang="en-CA" dirty="0"/>
              <a:t>Obtain the Eigenvectors and Eigenvalues from the covariance </a:t>
            </a:r>
            <a:r>
              <a:rPr lang="en-CA" dirty="0" err="1"/>
              <a:t>matri</a:t>
            </a:r>
            <a:r>
              <a:rPr lang="en-CA" dirty="0"/>
              <a:t>, correlation matrix, or perform Singular Vector Decomposition.</a:t>
            </a:r>
          </a:p>
          <a:p>
            <a:r>
              <a:rPr lang="en-CA" dirty="0"/>
              <a:t>Sort eigenvalues in descending order and choose the k eigenvectors that correspond to the k largest eigenvalues where k is the number of dimensions of the new feature subspace (</a:t>
            </a:r>
            <a:r>
              <a:rPr lang="en-CA" dirty="0" err="1"/>
              <a:t>k≤d</a:t>
            </a:r>
            <a:r>
              <a:rPr lang="en-CA" dirty="0"/>
              <a:t>).</a:t>
            </a:r>
          </a:p>
          <a:p>
            <a:r>
              <a:rPr lang="en-CA" dirty="0"/>
              <a:t>Construct the projection matrix </a:t>
            </a:r>
            <a:r>
              <a:rPr lang="en-CA" b="1" dirty="0"/>
              <a:t>W</a:t>
            </a:r>
            <a:r>
              <a:rPr lang="en-CA" dirty="0"/>
              <a:t> from the selected k eigenvectors.</a:t>
            </a:r>
          </a:p>
          <a:p>
            <a:r>
              <a:rPr lang="en-CA" dirty="0"/>
              <a:t>Transform the original dataset </a:t>
            </a:r>
            <a:r>
              <a:rPr lang="en-CA" b="1" dirty="0"/>
              <a:t>X</a:t>
            </a:r>
            <a:r>
              <a:rPr lang="en-CA" dirty="0"/>
              <a:t> via </a:t>
            </a:r>
            <a:r>
              <a:rPr lang="en-CA" b="1" dirty="0"/>
              <a:t>W</a:t>
            </a:r>
            <a:r>
              <a:rPr lang="en-CA" dirty="0"/>
              <a:t> to obtain a k-dimensional feature subspace </a:t>
            </a:r>
            <a:r>
              <a:rPr lang="en-CA" b="1" dirty="0"/>
              <a:t>Y.</a:t>
            </a:r>
            <a:endParaRPr lang="en-CA" dirty="0"/>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581763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Analysis</a:t>
            </a:r>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Tree>
    <p:extLst>
      <p:ext uri="{BB962C8B-B14F-4D97-AF65-F5344CB8AC3E}">
        <p14:creationId xmlns:p14="http://schemas.microsoft.com/office/powerpoint/2010/main" val="1507251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Analysis-2PC</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017134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Analysis-10PCs</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2335113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Analysis-20PCs</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543968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Analysis-40PCs</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4972798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Analysis-100PCs</a:t>
            </a:r>
            <a:endParaRPr lang="en-CA"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42488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a:bodyPr>
          <a:lstStyle/>
          <a:p>
            <a:pPr algn="ctr"/>
            <a:r>
              <a:rPr lang="en-CA" dirty="0"/>
              <a:t>Principle Component </a:t>
            </a:r>
            <a:r>
              <a:rPr lang="en-CA" dirty="0" smtClean="0"/>
              <a:t>Analysis-1000PCs</a:t>
            </a:r>
            <a:endParaRPr lang="en-CA" dirty="0"/>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0579" y="1200150"/>
            <a:ext cx="2763317" cy="3394075"/>
          </a:xfrm>
        </p:spPr>
      </p:pic>
    </p:spTree>
    <p:extLst>
      <p:ext uri="{BB962C8B-B14F-4D97-AF65-F5344CB8AC3E}">
        <p14:creationId xmlns:p14="http://schemas.microsoft.com/office/powerpoint/2010/main" val="1637304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fontScale="90000"/>
          </a:bodyPr>
          <a:lstStyle/>
          <a:p>
            <a:pPr algn="ctr"/>
            <a:r>
              <a:rPr lang="en-CA" b="0" dirty="0"/>
              <a:t>t-Distributed Stochastic Neighbor Embedding (</a:t>
            </a:r>
            <a:r>
              <a:rPr lang="en-CA" dirty="0"/>
              <a:t>t-SNE</a:t>
            </a:r>
            <a:r>
              <a:rPr lang="en-CA" b="0" dirty="0"/>
              <a:t>)</a:t>
            </a:r>
            <a:endParaRPr lang="en-CA" dirty="0"/>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err="1"/>
              <a:t>tSNE</a:t>
            </a:r>
            <a:r>
              <a:rPr lang="en-CA" dirty="0"/>
              <a:t> </a:t>
            </a:r>
          </a:p>
          <a:p>
            <a:r>
              <a:rPr lang="en-CA" dirty="0"/>
              <a:t>developed by Laurens van der </a:t>
            </a:r>
            <a:r>
              <a:rPr lang="en-CA" dirty="0" err="1"/>
              <a:t>Maaten</a:t>
            </a:r>
            <a:r>
              <a:rPr lang="en-CA" dirty="0"/>
              <a:t> and Geoffrey Hinton.</a:t>
            </a:r>
          </a:p>
          <a:p>
            <a:r>
              <a:rPr lang="en-CA" dirty="0"/>
              <a:t>The technique is a variation of Stochastic Neighbor Embedding (Hinton and </a:t>
            </a:r>
            <a:r>
              <a:rPr lang="en-CA" dirty="0" err="1"/>
              <a:t>Roweis</a:t>
            </a:r>
            <a:r>
              <a:rPr lang="en-CA" dirty="0"/>
              <a:t>, 2002) </a:t>
            </a:r>
          </a:p>
          <a:p>
            <a:r>
              <a:rPr lang="en-CA" dirty="0"/>
              <a:t>It is a non-linear embedding technique well-suited for embedding high-dimensional data for visualization in a low-dimensional space of two or three dimensions.</a:t>
            </a:r>
          </a:p>
          <a:p>
            <a:r>
              <a:rPr lang="en-CA" dirty="0"/>
              <a:t>Can be found in python using  </a:t>
            </a:r>
            <a:r>
              <a:rPr lang="en-CA" b="1" dirty="0" err="1">
                <a:hlinkClick r:id="rId2" tooltip="sklearn.manifold"/>
              </a:rPr>
              <a:t>sklearn.manifold</a:t>
            </a:r>
            <a:r>
              <a:rPr lang="en-CA" b="1" dirty="0" err="1"/>
              <a:t>.TSNE</a:t>
            </a:r>
            <a:endParaRPr lang="en-CA" b="1" dirty="0"/>
          </a:p>
          <a:p>
            <a:endParaRPr lang="en-CA" dirty="0"/>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09220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lstStyle/>
          <a:p>
            <a:r>
              <a:rPr lang="en-CA" dirty="0"/>
              <a:t>Dimensionality Reduction</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r>
              <a:rPr lang="en-CA" dirty="0"/>
              <a:t>A preprocessing step that may be required for: </a:t>
            </a:r>
          </a:p>
          <a:p>
            <a:pPr lvl="1"/>
            <a:r>
              <a:rPr lang="en-CA" dirty="0"/>
              <a:t>Visualization of the data. </a:t>
            </a:r>
          </a:p>
          <a:p>
            <a:pPr lvl="1"/>
            <a:r>
              <a:rPr lang="en-CA" dirty="0"/>
              <a:t>Finding the intrinsic dimensions (features) </a:t>
            </a:r>
          </a:p>
          <a:p>
            <a:r>
              <a:rPr lang="en-CA" dirty="0"/>
              <a:t>Many applications have a large number of features that may be redundant, irrelevant or sparse (</a:t>
            </a:r>
            <a:r>
              <a:rPr lang="en-CA" dirty="0" err="1"/>
              <a:t>e.g</a:t>
            </a:r>
            <a:r>
              <a:rPr lang="en-CA" dirty="0"/>
              <a:t> text documents where features are words) </a:t>
            </a:r>
          </a:p>
          <a:p>
            <a:r>
              <a:rPr lang="en-CA" dirty="0"/>
              <a:t>Number of samples are much smaller than number of dimensions making learning at a desired resolution not feasible (curse of dimensionality). </a:t>
            </a:r>
          </a:p>
          <a:p>
            <a:r>
              <a:rPr lang="en-CA" dirty="0"/>
              <a:t>Reducing costs of training and learning algorithms </a:t>
            </a:r>
          </a:p>
          <a:p>
            <a:r>
              <a:rPr lang="en-CA" dirty="0"/>
              <a:t>Reducing storage and future measurement costs </a:t>
            </a:r>
          </a:p>
          <a:p>
            <a:endParaRPr lang="en-CA" dirty="0">
              <a:effectLst/>
            </a:endParaRPr>
          </a:p>
        </p:txBody>
      </p:sp>
      <p:sp>
        <p:nvSpPr>
          <p:cNvPr id="4" name="TextBox 3">
            <a:extLst>
              <a:ext uri="{FF2B5EF4-FFF2-40B4-BE49-F238E27FC236}">
                <a16:creationId xmlns:a16="http://schemas.microsoft.com/office/drawing/2014/main" xmlns="" id="{7C37329C-ADE9-864A-8146-E2AD8BECA05A}"/>
              </a:ext>
            </a:extLst>
          </p:cNvPr>
          <p:cNvSpPr txBox="1"/>
          <p:nvPr/>
        </p:nvSpPr>
        <p:spPr>
          <a:xfrm>
            <a:off x="3994484" y="4731545"/>
            <a:ext cx="5149516" cy="215444"/>
          </a:xfrm>
          <a:prstGeom prst="rect">
            <a:avLst/>
          </a:prstGeom>
          <a:noFill/>
        </p:spPr>
        <p:txBody>
          <a:bodyPr wrap="square" rtlCol="0">
            <a:spAutoFit/>
          </a:bodyPr>
          <a:lstStyle/>
          <a:p>
            <a:r>
              <a:rPr lang="en-US" sz="800" dirty="0">
                <a:solidFill>
                  <a:schemeClr val="tx1">
                    <a:lumMod val="50000"/>
                    <a:lumOff val="50000"/>
                  </a:schemeClr>
                </a:solidFill>
              </a:rPr>
              <a:t>Material was collected from multiple sources; chief among them Mohamed </a:t>
            </a:r>
            <a:r>
              <a:rPr lang="en-US" sz="800" dirty="0" err="1">
                <a:solidFill>
                  <a:schemeClr val="tx1">
                    <a:lumMod val="50000"/>
                    <a:lumOff val="50000"/>
                  </a:schemeClr>
                </a:solidFill>
              </a:rPr>
              <a:t>Kamel’s</a:t>
            </a:r>
            <a:r>
              <a:rPr lang="en-US" sz="800" dirty="0">
                <a:solidFill>
                  <a:schemeClr val="tx1">
                    <a:lumMod val="50000"/>
                    <a:lumOff val="50000"/>
                  </a:schemeClr>
                </a:solidFill>
              </a:rPr>
              <a:t> ECE 750 lecture notes.</a:t>
            </a:r>
          </a:p>
        </p:txBody>
      </p:sp>
    </p:spTree>
    <p:extLst>
      <p:ext uri="{BB962C8B-B14F-4D97-AF65-F5344CB8AC3E}">
        <p14:creationId xmlns:p14="http://schemas.microsoft.com/office/powerpoint/2010/main" val="610385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E45BBF-B0AF-094F-A5EA-5BD64EB30BA4}"/>
              </a:ext>
            </a:extLst>
          </p:cNvPr>
          <p:cNvSpPr>
            <a:spLocks noGrp="1"/>
          </p:cNvSpPr>
          <p:nvPr>
            <p:ph type="title"/>
          </p:nvPr>
        </p:nvSpPr>
        <p:spPr/>
        <p:txBody>
          <a:bodyPr>
            <a:normAutofit/>
          </a:bodyPr>
          <a:lstStyle/>
          <a:p>
            <a:pPr algn="ctr"/>
            <a:r>
              <a:rPr lang="en-CA" dirty="0"/>
              <a:t>Independent Component Analysis</a:t>
            </a:r>
            <a:endParaRPr lang="en-US" dirty="0"/>
          </a:p>
        </p:txBody>
      </p:sp>
      <p:sp>
        <p:nvSpPr>
          <p:cNvPr id="3" name="Content Placeholder 2">
            <a:extLst>
              <a:ext uri="{FF2B5EF4-FFF2-40B4-BE49-F238E27FC236}">
                <a16:creationId xmlns:a16="http://schemas.microsoft.com/office/drawing/2014/main" xmlns="" id="{56DA3FAB-27EF-9547-B9AD-6E5E542A2176}"/>
              </a:ext>
            </a:extLst>
          </p:cNvPr>
          <p:cNvSpPr>
            <a:spLocks noGrp="1"/>
          </p:cNvSpPr>
          <p:nvPr>
            <p:ph idx="1"/>
          </p:nvPr>
        </p:nvSpPr>
        <p:spPr/>
        <p:txBody>
          <a:bodyPr/>
          <a:lstStyle/>
          <a:p>
            <a:pPr marL="0" indent="0">
              <a:buNone/>
            </a:pPr>
            <a:r>
              <a:rPr lang="en-CA" dirty="0"/>
              <a:t>ICA </a:t>
            </a:r>
          </a:p>
          <a:p>
            <a:r>
              <a:rPr lang="en-CA" dirty="0"/>
              <a:t>Other linear projection methods that can be used for non-Gaussian distributed data include ICA and projection pursuit </a:t>
            </a:r>
          </a:p>
          <a:p>
            <a:r>
              <a:rPr lang="en-CA" dirty="0"/>
              <a:t>ICA was proposed for </a:t>
            </a:r>
            <a:r>
              <a:rPr lang="en-CA" b="1" dirty="0"/>
              <a:t>blind source separation of signals</a:t>
            </a:r>
            <a:r>
              <a:rPr lang="en-CA" dirty="0"/>
              <a:t>. It finds projections that are independent and may not be orthogonal. </a:t>
            </a:r>
          </a:p>
          <a:p>
            <a:r>
              <a:rPr lang="en-CA" dirty="0"/>
              <a:t>Projection pursuit uses a measure of “interestingness” of a projection which is a measure of some aspects of not being Gaussian (such as entropy). It tries to find projection that maximize the measure ( </a:t>
            </a:r>
            <a:r>
              <a:rPr lang="en-CA" dirty="0" err="1"/>
              <a:t>i.e</a:t>
            </a:r>
            <a:r>
              <a:rPr lang="en-CA" dirty="0"/>
              <a:t> getting away for Gaussian). Data is reduced by removing components along this projection. </a:t>
            </a:r>
          </a:p>
          <a:p>
            <a:endParaRPr lang="en-US" dirty="0"/>
          </a:p>
        </p:txBody>
      </p:sp>
    </p:spTree>
    <p:extLst>
      <p:ext uri="{BB962C8B-B14F-4D97-AF65-F5344CB8AC3E}">
        <p14:creationId xmlns:p14="http://schemas.microsoft.com/office/powerpoint/2010/main" val="22365190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AFF6B27E-491B-C642-8DF5-42D745897AB3}"/>
              </a:ext>
            </a:extLst>
          </p:cNvPr>
          <p:cNvPicPr>
            <a:picLocks noChangeAspect="1"/>
          </p:cNvPicPr>
          <p:nvPr/>
        </p:nvPicPr>
        <p:blipFill>
          <a:blip r:embed="rId2"/>
          <a:stretch>
            <a:fillRect/>
          </a:stretch>
        </p:blipFill>
        <p:spPr>
          <a:xfrm>
            <a:off x="1442042" y="7259"/>
            <a:ext cx="6405056" cy="5143500"/>
          </a:xfrm>
          <a:prstGeom prst="rect">
            <a:avLst/>
          </a:prstGeom>
        </p:spPr>
      </p:pic>
    </p:spTree>
    <p:extLst>
      <p:ext uri="{BB962C8B-B14F-4D97-AF65-F5344CB8AC3E}">
        <p14:creationId xmlns:p14="http://schemas.microsoft.com/office/powerpoint/2010/main" val="2495688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E45BBF-B0AF-094F-A5EA-5BD64EB30BA4}"/>
              </a:ext>
            </a:extLst>
          </p:cNvPr>
          <p:cNvSpPr>
            <a:spLocks noGrp="1"/>
          </p:cNvSpPr>
          <p:nvPr>
            <p:ph type="title"/>
          </p:nvPr>
        </p:nvSpPr>
        <p:spPr/>
        <p:txBody>
          <a:bodyPr>
            <a:normAutofit/>
          </a:bodyPr>
          <a:lstStyle/>
          <a:p>
            <a:pPr algn="ctr"/>
            <a:r>
              <a:rPr lang="en-US" dirty="0"/>
              <a:t>That’s All Folks</a:t>
            </a:r>
          </a:p>
        </p:txBody>
      </p:sp>
      <p:sp>
        <p:nvSpPr>
          <p:cNvPr id="3" name="Content Placeholder 2">
            <a:extLst>
              <a:ext uri="{FF2B5EF4-FFF2-40B4-BE49-F238E27FC236}">
                <a16:creationId xmlns:a16="http://schemas.microsoft.com/office/drawing/2014/main" xmlns="" id="{56DA3FAB-27EF-9547-B9AD-6E5E542A2176}"/>
              </a:ext>
            </a:extLst>
          </p:cNvPr>
          <p:cNvSpPr>
            <a:spLocks noGrp="1"/>
          </p:cNvSpPr>
          <p:nvPr>
            <p:ph idx="1"/>
          </p:nvPr>
        </p:nvSpPr>
        <p:spPr/>
        <p:txBody>
          <a:bodyPr/>
          <a:lstStyle/>
          <a:p>
            <a:pPr marL="0" indent="0">
              <a:buNone/>
            </a:pPr>
            <a:endParaRPr lang="en-CA" dirty="0"/>
          </a:p>
          <a:p>
            <a:pPr marL="0" indent="0">
              <a:buNone/>
            </a:pPr>
            <a:endParaRPr lang="en-CA" dirty="0"/>
          </a:p>
          <a:p>
            <a:pPr marL="0" indent="0">
              <a:buNone/>
            </a:pPr>
            <a:endParaRPr lang="en-CA" dirty="0"/>
          </a:p>
          <a:p>
            <a:pPr marL="0" indent="0">
              <a:buNone/>
            </a:pPr>
            <a:endParaRPr lang="en-CA" dirty="0"/>
          </a:p>
          <a:p>
            <a:pPr marL="0" indent="0">
              <a:buNone/>
            </a:pPr>
            <a:endParaRPr lang="en-CA" dirty="0"/>
          </a:p>
        </p:txBody>
      </p:sp>
    </p:spTree>
    <p:extLst>
      <p:ext uri="{BB962C8B-B14F-4D97-AF65-F5344CB8AC3E}">
        <p14:creationId xmlns:p14="http://schemas.microsoft.com/office/powerpoint/2010/main" val="29064255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9812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lstStyle/>
          <a:p>
            <a:r>
              <a:rPr lang="en-CA" dirty="0"/>
              <a:t>Dimensionality Reduction</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r>
              <a:rPr lang="en-CA" dirty="0"/>
              <a:t>A preprocessing step that may be required for: </a:t>
            </a:r>
          </a:p>
          <a:p>
            <a:pPr lvl="1"/>
            <a:r>
              <a:rPr lang="en-CA" dirty="0"/>
              <a:t>Visualization of the data. </a:t>
            </a:r>
          </a:p>
          <a:p>
            <a:pPr lvl="1"/>
            <a:r>
              <a:rPr lang="en-CA" dirty="0"/>
              <a:t>Finding the intrinsic dimensions (features) </a:t>
            </a:r>
          </a:p>
          <a:p>
            <a:r>
              <a:rPr lang="en-CA" dirty="0"/>
              <a:t>Many applications have a large number of features that may be redundant, irrelevant or sparse (</a:t>
            </a:r>
            <a:r>
              <a:rPr lang="en-CA" dirty="0" err="1"/>
              <a:t>e.g</a:t>
            </a:r>
            <a:r>
              <a:rPr lang="en-CA" dirty="0"/>
              <a:t> text documents where features are words) </a:t>
            </a:r>
          </a:p>
          <a:p>
            <a:r>
              <a:rPr lang="en-CA" dirty="0"/>
              <a:t>Number of samples are much smaller than number of dimensions making learning at a desired resolution not feasible (curse of dimensionality). </a:t>
            </a:r>
          </a:p>
          <a:p>
            <a:r>
              <a:rPr lang="en-CA" dirty="0"/>
              <a:t>Reducing costs of training and learning algorithms </a:t>
            </a:r>
          </a:p>
          <a:p>
            <a:r>
              <a:rPr lang="en-CA" dirty="0"/>
              <a:t>Reducing storage and future measurement costs </a:t>
            </a:r>
          </a:p>
          <a:p>
            <a:endParaRPr lang="en-CA" dirty="0">
              <a:effectLst/>
            </a:endParaRPr>
          </a:p>
        </p:txBody>
      </p:sp>
    </p:spTree>
    <p:extLst>
      <p:ext uri="{BB962C8B-B14F-4D97-AF65-F5344CB8AC3E}">
        <p14:creationId xmlns:p14="http://schemas.microsoft.com/office/powerpoint/2010/main" val="506238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lstStyle/>
          <a:p>
            <a:r>
              <a:rPr lang="en-CA" dirty="0"/>
              <a:t>Dimensionality Reduction</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a:t>Curse of Dimensionality </a:t>
            </a:r>
          </a:p>
          <a:p>
            <a:r>
              <a:rPr lang="en-CA" dirty="0"/>
              <a:t>A term introduced by Richard Bellman to illustrate the explosion of the samples required when we have higher dimensions.  </a:t>
            </a:r>
          </a:p>
          <a:p>
            <a:r>
              <a:rPr lang="en-CA" dirty="0"/>
              <a:t>The number of samples required to fully represent a 10 valued one dimension=10.</a:t>
            </a:r>
          </a:p>
          <a:p>
            <a:r>
              <a:rPr lang="en-CA" dirty="0"/>
              <a:t>For 20 dimensions we will need 1020. </a:t>
            </a:r>
          </a:p>
          <a:p>
            <a:r>
              <a:rPr lang="en-CA" dirty="0"/>
              <a:t>The number of samples grows exponential in terms of the dimensions.</a:t>
            </a:r>
          </a:p>
          <a:p>
            <a:r>
              <a:rPr lang="en-CA" dirty="0"/>
              <a:t>This poses a problem for non parametric learning algorithms (such as classification) that require training samples. </a:t>
            </a:r>
          </a:p>
          <a:p>
            <a:endParaRPr lang="en-CA" dirty="0">
              <a:effectLst/>
            </a:endParaRPr>
          </a:p>
        </p:txBody>
      </p:sp>
    </p:spTree>
    <p:extLst>
      <p:ext uri="{BB962C8B-B14F-4D97-AF65-F5344CB8AC3E}">
        <p14:creationId xmlns:p14="http://schemas.microsoft.com/office/powerpoint/2010/main" val="4275329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lstStyle/>
          <a:p>
            <a:r>
              <a:rPr lang="en-CA" dirty="0"/>
              <a:t>Dimensionality Reduction</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a:t>Peaking Phenomenon </a:t>
            </a:r>
          </a:p>
          <a:p>
            <a:r>
              <a:rPr lang="en-CA" dirty="0"/>
              <a:t>For a fixed number of samples increasing the number of features may degrade the performance </a:t>
            </a:r>
          </a:p>
          <a:p>
            <a:endParaRPr lang="en-CA" dirty="0">
              <a:effectLst/>
            </a:endParaRPr>
          </a:p>
        </p:txBody>
      </p:sp>
      <p:pic>
        <p:nvPicPr>
          <p:cNvPr id="4" name="Picture 3">
            <a:extLst>
              <a:ext uri="{FF2B5EF4-FFF2-40B4-BE49-F238E27FC236}">
                <a16:creationId xmlns:a16="http://schemas.microsoft.com/office/drawing/2014/main" xmlns="" id="{05E8723C-3FCB-2F4F-92F3-07AB409119ED}"/>
              </a:ext>
            </a:extLst>
          </p:cNvPr>
          <p:cNvPicPr>
            <a:picLocks noChangeAspect="1"/>
          </p:cNvPicPr>
          <p:nvPr/>
        </p:nvPicPr>
        <p:blipFill>
          <a:blip r:embed="rId2"/>
          <a:stretch>
            <a:fillRect/>
          </a:stretch>
        </p:blipFill>
        <p:spPr>
          <a:xfrm>
            <a:off x="2456597" y="2241645"/>
            <a:ext cx="5479576" cy="2795361"/>
          </a:xfrm>
          <a:prstGeom prst="rect">
            <a:avLst/>
          </a:prstGeom>
        </p:spPr>
      </p:pic>
    </p:spTree>
    <p:extLst>
      <p:ext uri="{BB962C8B-B14F-4D97-AF65-F5344CB8AC3E}">
        <p14:creationId xmlns:p14="http://schemas.microsoft.com/office/powerpoint/2010/main" val="3384309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fontScale="90000"/>
          </a:bodyPr>
          <a:lstStyle/>
          <a:p>
            <a:r>
              <a:rPr lang="en-CA" dirty="0"/>
              <a:t>Feature Extraction and Feature Selection </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r>
              <a:rPr lang="en-CA" dirty="0"/>
              <a:t>Feature Extraction combines by transformation or projection of the original features into a new set of features. </a:t>
            </a:r>
          </a:p>
          <a:p>
            <a:r>
              <a:rPr lang="en-CA" dirty="0"/>
              <a:t>Ideally the transformation or the projection is according to an objective that helps finding the significant set of new features of lowers dimensions than the original set of features </a:t>
            </a:r>
          </a:p>
          <a:p>
            <a:r>
              <a:rPr lang="en-CA" dirty="0"/>
              <a:t>Sometimes the transformation produce new features that may have some relevant meaning to the data but many projection cases produce features that are difficult to interpret or relate to the meanings of the original features. </a:t>
            </a:r>
          </a:p>
          <a:p>
            <a:endParaRPr lang="en-CA" dirty="0">
              <a:effectLst/>
            </a:endParaRPr>
          </a:p>
        </p:txBody>
      </p:sp>
    </p:spTree>
    <p:extLst>
      <p:ext uri="{BB962C8B-B14F-4D97-AF65-F5344CB8AC3E}">
        <p14:creationId xmlns:p14="http://schemas.microsoft.com/office/powerpoint/2010/main" val="3703838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fontScale="90000"/>
          </a:bodyPr>
          <a:lstStyle/>
          <a:p>
            <a:r>
              <a:rPr lang="en-CA" dirty="0"/>
              <a:t>Feature Extraction and Feature Selection </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pPr marL="0" indent="0">
              <a:buNone/>
            </a:pPr>
            <a:r>
              <a:rPr lang="en-CA" dirty="0"/>
              <a:t>Some methods for feature extraction include: </a:t>
            </a:r>
          </a:p>
          <a:p>
            <a:r>
              <a:rPr lang="en-CA" dirty="0"/>
              <a:t>Linear methods:</a:t>
            </a:r>
          </a:p>
          <a:p>
            <a:pPr lvl="1"/>
            <a:r>
              <a:rPr lang="en-CA" dirty="0"/>
              <a:t>Unsupervised (no class label information, </a:t>
            </a:r>
            <a:r>
              <a:rPr lang="en-CA" dirty="0" err="1"/>
              <a:t>e.g</a:t>
            </a:r>
            <a:r>
              <a:rPr lang="en-CA" dirty="0"/>
              <a:t> .PCA, ICA) </a:t>
            </a:r>
          </a:p>
          <a:p>
            <a:pPr lvl="1"/>
            <a:r>
              <a:rPr lang="en-CA" dirty="0"/>
              <a:t>Supervised (class labels know, </a:t>
            </a:r>
            <a:r>
              <a:rPr lang="en-CA" dirty="0" err="1"/>
              <a:t>e.g</a:t>
            </a:r>
            <a:r>
              <a:rPr lang="en-CA" dirty="0"/>
              <a:t> LDA) </a:t>
            </a:r>
          </a:p>
          <a:p>
            <a:r>
              <a:rPr lang="en-CA" dirty="0"/>
              <a:t>Nonlinear methods</a:t>
            </a:r>
          </a:p>
          <a:p>
            <a:pPr lvl="1"/>
            <a:r>
              <a:rPr lang="en-CA" dirty="0"/>
              <a:t>Global (preserves global properties, </a:t>
            </a:r>
            <a:r>
              <a:rPr lang="en-CA" dirty="0" err="1"/>
              <a:t>eg.</a:t>
            </a:r>
            <a:r>
              <a:rPr lang="en-CA" dirty="0"/>
              <a:t> MDS, </a:t>
            </a:r>
            <a:r>
              <a:rPr lang="en-CA" dirty="0" err="1"/>
              <a:t>Isomap</a:t>
            </a:r>
            <a:r>
              <a:rPr lang="en-CA" dirty="0"/>
              <a:t>, Kernel PCA)</a:t>
            </a:r>
          </a:p>
          <a:p>
            <a:pPr lvl="1"/>
            <a:r>
              <a:rPr lang="en-CA" dirty="0"/>
              <a:t>Local (preserves properties within local neighborhood, e.g. LLE) </a:t>
            </a:r>
          </a:p>
          <a:p>
            <a:endParaRPr lang="en-CA" dirty="0">
              <a:effectLst/>
            </a:endParaRPr>
          </a:p>
        </p:txBody>
      </p:sp>
    </p:spTree>
    <p:extLst>
      <p:ext uri="{BB962C8B-B14F-4D97-AF65-F5344CB8AC3E}">
        <p14:creationId xmlns:p14="http://schemas.microsoft.com/office/powerpoint/2010/main" val="1968588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fontScale="90000"/>
          </a:bodyPr>
          <a:lstStyle/>
          <a:p>
            <a:r>
              <a:rPr lang="en-CA" dirty="0"/>
              <a:t>Feature Extraction and Feature Selection </a:t>
            </a:r>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fontScale="92500" lnSpcReduction="20000"/>
          </a:bodyPr>
          <a:lstStyle/>
          <a:p>
            <a:r>
              <a:rPr lang="en-CA" dirty="0"/>
              <a:t>Feature Selection which finds a subset of the original features according to some criteria. </a:t>
            </a:r>
          </a:p>
          <a:p>
            <a:r>
              <a:rPr lang="en-CA" dirty="0"/>
              <a:t>Ideally the selected subset includes the significant features and eliminates irrelevant and redundant features. </a:t>
            </a:r>
          </a:p>
          <a:p>
            <a:r>
              <a:rPr lang="en-CA" dirty="0"/>
              <a:t>The selected features being a subset of the original are interpretable and keep their original meaning. </a:t>
            </a:r>
          </a:p>
          <a:p>
            <a:r>
              <a:rPr lang="en-CA" dirty="0"/>
              <a:t>Approaches include </a:t>
            </a:r>
          </a:p>
          <a:p>
            <a:r>
              <a:rPr lang="en-CA" dirty="0"/>
              <a:t>Feature Ranking </a:t>
            </a:r>
          </a:p>
          <a:p>
            <a:r>
              <a:rPr lang="en-CA" dirty="0"/>
              <a:t>Subset Selection which includes: </a:t>
            </a:r>
          </a:p>
          <a:p>
            <a:pPr lvl="1"/>
            <a:r>
              <a:rPr lang="en-CA" dirty="0"/>
              <a:t>Wrapper approach</a:t>
            </a:r>
          </a:p>
          <a:p>
            <a:pPr lvl="1"/>
            <a:r>
              <a:rPr lang="en-CA" dirty="0"/>
              <a:t>Filter approach</a:t>
            </a:r>
          </a:p>
          <a:p>
            <a:pPr marL="457200" lvl="1" indent="0">
              <a:buNone/>
            </a:pPr>
            <a:r>
              <a:rPr lang="en-CA" dirty="0"/>
              <a:t>Both use search strategies such as: </a:t>
            </a:r>
          </a:p>
          <a:p>
            <a:pPr lvl="1"/>
            <a:r>
              <a:rPr lang="en-CA" dirty="0"/>
              <a:t>Exhaustive </a:t>
            </a:r>
          </a:p>
          <a:p>
            <a:pPr lvl="1"/>
            <a:r>
              <a:rPr lang="en-CA" dirty="0"/>
              <a:t>Sequential (Forward or Backward)</a:t>
            </a:r>
          </a:p>
          <a:p>
            <a:pPr lvl="1"/>
            <a:r>
              <a:rPr lang="en-CA" dirty="0"/>
              <a:t>Other </a:t>
            </a:r>
          </a:p>
          <a:p>
            <a:pPr lvl="1"/>
            <a:endParaRPr lang="en-CA" dirty="0"/>
          </a:p>
          <a:p>
            <a:endParaRPr lang="en-CA" dirty="0">
              <a:effectLst/>
            </a:endParaRPr>
          </a:p>
        </p:txBody>
      </p:sp>
    </p:spTree>
    <p:extLst>
      <p:ext uri="{BB962C8B-B14F-4D97-AF65-F5344CB8AC3E}">
        <p14:creationId xmlns:p14="http://schemas.microsoft.com/office/powerpoint/2010/main" val="1692938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EEB3FFA-BEDB-4FF3-A1C5-5A01EF9F2CF4}"/>
              </a:ext>
            </a:extLst>
          </p:cNvPr>
          <p:cNvSpPr>
            <a:spLocks noGrp="1"/>
          </p:cNvSpPr>
          <p:nvPr>
            <p:ph type="title"/>
          </p:nvPr>
        </p:nvSpPr>
        <p:spPr/>
        <p:txBody>
          <a:bodyPr>
            <a:normAutofit fontScale="90000"/>
          </a:bodyPr>
          <a:lstStyle/>
          <a:p>
            <a:r>
              <a:rPr lang="en-CA" dirty="0"/>
              <a:t>Feature Extraction Methods: Linear Projection </a:t>
            </a:r>
            <a:br>
              <a:rPr lang="en-CA" dirty="0"/>
            </a:br>
            <a:endParaRPr lang="en-CA" dirty="0"/>
          </a:p>
        </p:txBody>
      </p:sp>
      <p:sp>
        <p:nvSpPr>
          <p:cNvPr id="3" name="Content Placeholder 2">
            <a:extLst>
              <a:ext uri="{FF2B5EF4-FFF2-40B4-BE49-F238E27FC236}">
                <a16:creationId xmlns:a16="http://schemas.microsoft.com/office/drawing/2014/main" xmlns="" id="{C7E040D4-2FD4-43DF-847C-1092788FA6A0}"/>
              </a:ext>
            </a:extLst>
          </p:cNvPr>
          <p:cNvSpPr>
            <a:spLocks noGrp="1"/>
          </p:cNvSpPr>
          <p:nvPr>
            <p:ph idx="1"/>
          </p:nvPr>
        </p:nvSpPr>
        <p:spPr/>
        <p:txBody>
          <a:bodyPr>
            <a:normAutofit/>
          </a:bodyPr>
          <a:lstStyle/>
          <a:p>
            <a:r>
              <a:rPr lang="en-CA" dirty="0"/>
              <a:t>Principal Component Analysis PCA: The main idea is that high information corresponds to high variance (more discriminant). The direction of max variance is parallel to the eigenvector corresponding to the largest eigenvalue of the covariance matrix of A </a:t>
            </a:r>
          </a:p>
          <a:p>
            <a:r>
              <a:rPr lang="en-CA" dirty="0"/>
              <a:t>PCA is equivalent to minimizing the mean-square error. It also maximizes the scatter. </a:t>
            </a:r>
          </a:p>
          <a:p>
            <a:endParaRPr lang="en-CA" dirty="0"/>
          </a:p>
        </p:txBody>
      </p:sp>
      <p:sp>
        <p:nvSpPr>
          <p:cNvPr id="4" name="TextBox 3">
            <a:extLst>
              <a:ext uri="{FF2B5EF4-FFF2-40B4-BE49-F238E27FC236}">
                <a16:creationId xmlns:a16="http://schemas.microsoft.com/office/drawing/2014/main" xmlns="" id="{96A15E7C-CD74-C447-99D5-692829A7D0FD}"/>
              </a:ext>
            </a:extLst>
          </p:cNvPr>
          <p:cNvSpPr txBox="1"/>
          <p:nvPr/>
        </p:nvSpPr>
        <p:spPr>
          <a:xfrm>
            <a:off x="8880653" y="218724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5468150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infopath/2007/PartnerControls"/>
    <ds:schemaRef ds:uri="http://schemas.microsoft.com/sharepoint/v3/field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14784</TotalTime>
  <Words>898</Words>
  <Application>Microsoft Macintosh PowerPoint</Application>
  <PresentationFormat>On-screen Show (16:9)</PresentationFormat>
  <Paragraphs>94</Paragraphs>
  <Slides>23</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23</vt:i4>
      </vt:variant>
    </vt:vector>
  </HeadingPairs>
  <TitlesOfParts>
    <vt:vector size="25" baseType="lpstr">
      <vt:lpstr>Arial</vt:lpstr>
      <vt:lpstr>Office Theme</vt:lpstr>
      <vt:lpstr>Dimensionality Reduction</vt:lpstr>
      <vt:lpstr>Dimensionality Reduction</vt:lpstr>
      <vt:lpstr>Dimensionality Reduction</vt:lpstr>
      <vt:lpstr>Dimensionality Reduction</vt:lpstr>
      <vt:lpstr>Dimensionality Reduction</vt:lpstr>
      <vt:lpstr>Feature Extraction and Feature Selection </vt:lpstr>
      <vt:lpstr>Feature Extraction and Feature Selection </vt:lpstr>
      <vt:lpstr>Feature Extraction and Feature Selection </vt:lpstr>
      <vt:lpstr>Feature Extraction Methods: Linear Projection  </vt:lpstr>
      <vt:lpstr>Principle Component Analysis</vt:lpstr>
      <vt:lpstr>Principle Component Analysis</vt:lpstr>
      <vt:lpstr>Principle Component Analysis</vt:lpstr>
      <vt:lpstr>Principle Component Analysis-2PC</vt:lpstr>
      <vt:lpstr>Principle Component Analysis-10PCs</vt:lpstr>
      <vt:lpstr>Principle Component Analysis-20PCs</vt:lpstr>
      <vt:lpstr>Principle Component Analysis-40PCs</vt:lpstr>
      <vt:lpstr>Principle Component Analysis-100PCs</vt:lpstr>
      <vt:lpstr>Principle Component Analysis-1000PCs</vt:lpstr>
      <vt:lpstr>t-Distributed Stochastic Neighbor Embedding (t-SNE)</vt:lpstr>
      <vt:lpstr>Independent Component Analysis</vt:lpstr>
      <vt:lpstr>PowerPoint Presentation</vt:lpstr>
      <vt:lpstr>That’s All Folks</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Microsoft Office User</cp:lastModifiedBy>
  <cp:revision>307</cp:revision>
  <dcterms:created xsi:type="dcterms:W3CDTF">2010-04-12T23:12:02Z</dcterms:created>
  <dcterms:modified xsi:type="dcterms:W3CDTF">2019-03-09T12:09:50Z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